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sldIdLst>
    <p:sldId id="258" r:id="rId3"/>
    <p:sldId id="28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32BD-EC37-49C2-B28F-B10ED49D8395}" type="datetimeFigureOut">
              <a:rPr lang="en-CA" smtClean="0"/>
              <a:pPr/>
              <a:t>2018-09-16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B640-AD85-4D09-A226-0427EB24775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32BD-EC37-49C2-B28F-B10ED49D8395}" type="datetimeFigureOut">
              <a:rPr lang="en-CA" smtClean="0"/>
              <a:pPr/>
              <a:t>2018-09-16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B640-AD85-4D09-A226-0427EB24775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32BD-EC37-49C2-B28F-B10ED49D8395}" type="datetimeFigureOut">
              <a:rPr lang="en-CA" smtClean="0"/>
              <a:pPr/>
              <a:t>2018-09-16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B640-AD85-4D09-A226-0427EB24775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8FAD2D-2887-4B83-B25E-92B7959DB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FB5B-FF74-4DB1-99B4-F23147D3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99615-F3C9-4854-AE23-66B3F53AF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F9CEE-F5F5-453E-B64E-2EC3C3EB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0489-5063-4978-9FAB-3E7E473B8504}" type="datetimeFigureOut">
              <a:rPr lang="en-CA" smtClean="0"/>
              <a:t>2018-09-16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7DD65-8D35-4678-9E0A-77E446DA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02948-41DC-4F4B-9AB4-6797C129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0661-A61E-4717-A032-C7B2609B86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5362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D3AD-5F59-446F-B56F-2DDBC885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5EFC0-7429-47CC-9CAB-4677EA87A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215A1-3FB3-44AC-9EAD-AC59B3AEA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0489-5063-4978-9FAB-3E7E473B8504}" type="datetimeFigureOut">
              <a:rPr lang="en-CA" smtClean="0"/>
              <a:t>2018-09-16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C3F26-6260-4408-91D3-18CE94CC4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0365D-1C8E-420C-8DCB-9A5D7F15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0661-A61E-4717-A032-C7B2609B86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8339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E90F1-2F4D-471B-8741-319978D57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71AD6-843D-47B8-B5F0-C4778159C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A18B1-91C7-42FB-9597-1761C2378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0489-5063-4978-9FAB-3E7E473B8504}" type="datetimeFigureOut">
              <a:rPr lang="en-CA" smtClean="0"/>
              <a:t>2018-09-16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ED31E-55B8-4500-8E6F-BBBF5BD8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B668B-67FC-40FA-B074-128FFE2E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0661-A61E-4717-A032-C7B2609B86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759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9278-C79F-4573-AA18-6DD2EBDD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7C4A5-C669-41E4-AB09-D611D473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432BE-D3EA-4F67-B37F-A9C4E3235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11472-E3E0-4C54-87D4-8BCFE9A8F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0489-5063-4978-9FAB-3E7E473B8504}" type="datetimeFigureOut">
              <a:rPr lang="en-CA" smtClean="0"/>
              <a:t>2018-09-16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7D434-6D7E-4753-9A2D-F3FDF444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93CE0-8EEE-4FF8-83C1-B3DF0486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0661-A61E-4717-A032-C7B2609B86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1150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CB3D-9970-4EF3-94BB-75E02EDBC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040A1-4FB8-4D14-B075-1272707C6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3BC35-EC7F-461F-9666-92D2557DA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264406-7FC5-451C-A4EA-D13A07885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6981CD-059D-4CD4-B15D-318231228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6DF951-84CC-4E8F-9861-ACD4D11F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0489-5063-4978-9FAB-3E7E473B8504}" type="datetimeFigureOut">
              <a:rPr lang="en-CA" smtClean="0"/>
              <a:t>2018-09-16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DC4A69-35C9-4026-8E81-BF43D679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F697D1-D499-4B38-A931-6F43301EA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0661-A61E-4717-A032-C7B2609B86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8288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04A1-B482-4DEB-9857-E56B8545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6DFABC-EE93-4412-AAED-4EF24A13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0489-5063-4978-9FAB-3E7E473B8504}" type="datetimeFigureOut">
              <a:rPr lang="en-CA" smtClean="0"/>
              <a:t>2018-09-16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63B2C-26CB-4972-A226-0364ECDD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07363-933D-4EF7-AD78-68C84038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0661-A61E-4717-A032-C7B2609B86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5811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E86AF-0DFB-4914-8A1C-EB9DB89C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0489-5063-4978-9FAB-3E7E473B8504}" type="datetimeFigureOut">
              <a:rPr lang="en-CA" smtClean="0"/>
              <a:t>2018-09-16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BDAAD6-E24E-4A86-AA0D-9A3EEF04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0C096-4DE8-4167-A47D-CF4D9223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0661-A61E-4717-A032-C7B2609B86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700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32BD-EC37-49C2-B28F-B10ED49D8395}" type="datetimeFigureOut">
              <a:rPr lang="en-CA" smtClean="0"/>
              <a:pPr/>
              <a:t>2018-09-16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B640-AD85-4D09-A226-0427EB24775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5AE4F-1975-4A73-B867-CB526A1C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3B025-3F43-4124-B324-3D8C4373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02545-11A2-457D-8E42-04BFCAA7F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6C980-1C9D-43C9-8829-43EF6A43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0489-5063-4978-9FAB-3E7E473B8504}" type="datetimeFigureOut">
              <a:rPr lang="en-CA" smtClean="0"/>
              <a:t>2018-09-16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F489D-156B-4D48-A6CD-16E1F78D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4FD62-DFE0-40B5-9C0F-C88ED5631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0661-A61E-4717-A032-C7B2609B86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6869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1F1F1-EE4C-4091-AA67-5AA7BAEC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4993CF-8E5E-4D34-A1E4-FB3689167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E3277-039A-47FD-866F-5D36331FE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5896E-32EA-4304-9A2F-2FB9EBF6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0489-5063-4978-9FAB-3E7E473B8504}" type="datetimeFigureOut">
              <a:rPr lang="en-CA" smtClean="0"/>
              <a:t>2018-09-16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37335-CDA7-4A87-9558-3DC96F34B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F1983-CF31-4153-9129-D1FD974A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0661-A61E-4717-A032-C7B2609B86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390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2EFA-F001-4C63-B741-2857EA76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B8E75-78AA-4BF0-83BA-408B98944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136E8-1E98-4C20-9214-02ABE6E07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0489-5063-4978-9FAB-3E7E473B8504}" type="datetimeFigureOut">
              <a:rPr lang="en-CA" smtClean="0"/>
              <a:t>2018-09-16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EF218-02ED-4621-9CCD-B56C3465A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B4D15-E6E7-4AA0-9D20-F4B1713F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0661-A61E-4717-A032-C7B2609B86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459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80CF88-A63E-4D10-B9E6-65CA44A1B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78A9B-9283-412B-B3EA-62735BC02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5DBCA-1DB5-416F-BC5B-FE389983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0489-5063-4978-9FAB-3E7E473B8504}" type="datetimeFigureOut">
              <a:rPr lang="en-CA" smtClean="0"/>
              <a:t>2018-09-16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C3F79-CA66-4753-B15A-27A317C05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A670-4566-4696-B40D-F8676FCC8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0661-A61E-4717-A032-C7B2609B86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990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32BD-EC37-49C2-B28F-B10ED49D8395}" type="datetimeFigureOut">
              <a:rPr lang="en-CA" smtClean="0"/>
              <a:pPr/>
              <a:t>2018-09-16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B640-AD85-4D09-A226-0427EB24775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32BD-EC37-49C2-B28F-B10ED49D8395}" type="datetimeFigureOut">
              <a:rPr lang="en-CA" smtClean="0"/>
              <a:pPr/>
              <a:t>2018-09-16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B640-AD85-4D09-A226-0427EB24775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32BD-EC37-49C2-B28F-B10ED49D8395}" type="datetimeFigureOut">
              <a:rPr lang="en-CA" smtClean="0"/>
              <a:pPr/>
              <a:t>2018-09-16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B640-AD85-4D09-A226-0427EB24775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32BD-EC37-49C2-B28F-B10ED49D8395}" type="datetimeFigureOut">
              <a:rPr lang="en-CA" smtClean="0"/>
              <a:pPr/>
              <a:t>2018-09-16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B640-AD85-4D09-A226-0427EB24775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32BD-EC37-49C2-B28F-B10ED49D8395}" type="datetimeFigureOut">
              <a:rPr lang="en-CA" smtClean="0"/>
              <a:pPr/>
              <a:t>2018-09-16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B640-AD85-4D09-A226-0427EB24775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32BD-EC37-49C2-B28F-B10ED49D8395}" type="datetimeFigureOut">
              <a:rPr lang="en-CA" smtClean="0"/>
              <a:pPr/>
              <a:t>2018-09-16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B640-AD85-4D09-A226-0427EB24775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32BD-EC37-49C2-B28F-B10ED49D8395}" type="datetimeFigureOut">
              <a:rPr lang="en-CA" smtClean="0"/>
              <a:pPr/>
              <a:t>2018-09-16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3EB640-AD85-4D09-A226-0427EB24775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6A32BD-EC37-49C2-B28F-B10ED49D8395}" type="datetimeFigureOut">
              <a:rPr lang="en-CA" smtClean="0"/>
              <a:pPr/>
              <a:t>2018-09-16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3EB640-AD85-4D09-A226-0427EB247752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DF6A7-6F82-4C9F-A7AF-10BB7DFD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318BD-FEB4-4EBF-ABB3-4EB7BA6A1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F5C0D-B791-426C-A20D-CCEBCAE4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00489-5063-4978-9FAB-3E7E473B8504}" type="datetimeFigureOut">
              <a:rPr lang="en-CA" smtClean="0"/>
              <a:t>2018-09-16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D2722-BBE7-4D30-9CC0-9259FAADF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DD434-32C3-41D8-87D0-25BB83A70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00661-A61E-4717-A032-C7B2609B86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429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0"/>
            <a:ext cx="61013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Microbial Genetics</a:t>
            </a:r>
            <a:endParaRPr lang="en-CA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704856" cy="498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56176" y="6093296"/>
            <a:ext cx="2489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IQ" dirty="0"/>
              <a:t>د. نظام جمال الدين</a:t>
            </a:r>
          </a:p>
          <a:p>
            <a:pPr algn="ctr"/>
            <a:r>
              <a:rPr lang="ar-IQ" dirty="0"/>
              <a:t>كلية الطب\جامعة البصرة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8" name="Picture 18" descr="bro35125_1101"/>
          <p:cNvPicPr>
            <a:picLocks noChangeAspect="1" noChangeArrowheads="1"/>
          </p:cNvPicPr>
          <p:nvPr/>
        </p:nvPicPr>
        <p:blipFill>
          <a:blip r:embed="rId2" cstate="print"/>
          <a:srcRect r="38089" b="30409"/>
          <a:stretch>
            <a:fillRect/>
          </a:stretch>
        </p:blipFill>
        <p:spPr bwMode="auto">
          <a:xfrm>
            <a:off x="1676400" y="304800"/>
            <a:ext cx="3733800" cy="5943600"/>
          </a:xfrm>
          <a:prstGeom prst="rect">
            <a:avLst/>
          </a:prstGeom>
          <a:noFill/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652120" y="228600"/>
            <a:ext cx="3136280" cy="6080720"/>
            <a:chOff x="3408" y="192"/>
            <a:chExt cx="1824" cy="364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408" y="1728"/>
              <a:ext cx="1824" cy="288"/>
              <a:chOff x="3408" y="2256"/>
              <a:chExt cx="1824" cy="288"/>
            </a:xfrm>
          </p:grpSpPr>
          <p:pic>
            <p:nvPicPr>
              <p:cNvPr id="30727" name="Picture 7" descr="bro35125_110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1911" t="38365" b="56282"/>
              <a:stretch>
                <a:fillRect/>
              </a:stretch>
            </p:blipFill>
            <p:spPr bwMode="auto">
              <a:xfrm>
                <a:off x="3408" y="2256"/>
                <a:ext cx="1447" cy="288"/>
              </a:xfrm>
              <a:prstGeom prst="rect">
                <a:avLst/>
              </a:prstGeom>
              <a:noFill/>
            </p:spPr>
          </p:pic>
          <p:sp>
            <p:nvSpPr>
              <p:cNvPr id="30728" name="Rectangle 8"/>
              <p:cNvSpPr>
                <a:spLocks noChangeArrowheads="1"/>
              </p:cNvSpPr>
              <p:nvPr/>
            </p:nvSpPr>
            <p:spPr bwMode="auto">
              <a:xfrm>
                <a:off x="3792" y="2448"/>
                <a:ext cx="624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0729" name="Rectangle 9"/>
              <p:cNvSpPr>
                <a:spLocks noChangeArrowheads="1"/>
              </p:cNvSpPr>
              <p:nvPr/>
            </p:nvSpPr>
            <p:spPr bwMode="auto">
              <a:xfrm>
                <a:off x="4608" y="2448"/>
                <a:ext cx="624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0730" name="Rectangle 10"/>
              <p:cNvSpPr>
                <a:spLocks noChangeArrowheads="1"/>
              </p:cNvSpPr>
              <p:nvPr/>
            </p:nvSpPr>
            <p:spPr bwMode="auto">
              <a:xfrm>
                <a:off x="3408" y="2448"/>
                <a:ext cx="192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3408" y="192"/>
              <a:ext cx="1447" cy="3648"/>
              <a:chOff x="3408" y="192"/>
              <a:chExt cx="1447" cy="3648"/>
            </a:xfrm>
          </p:grpSpPr>
          <p:pic>
            <p:nvPicPr>
              <p:cNvPr id="30725" name="Picture 5" descr="bro35125_110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1911" t="10707" b="61635"/>
              <a:stretch>
                <a:fillRect/>
              </a:stretch>
            </p:blipFill>
            <p:spPr bwMode="auto">
              <a:xfrm>
                <a:off x="3408" y="192"/>
                <a:ext cx="1447" cy="1488"/>
              </a:xfrm>
              <a:prstGeom prst="rect">
                <a:avLst/>
              </a:prstGeom>
              <a:noFill/>
            </p:spPr>
          </p:pic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3408" y="2256"/>
                <a:ext cx="720" cy="1536"/>
                <a:chOff x="3408" y="2400"/>
                <a:chExt cx="720" cy="1536"/>
              </a:xfrm>
            </p:grpSpPr>
            <p:pic>
              <p:nvPicPr>
                <p:cNvPr id="30732" name="Picture 12" descr="bro35125_110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61911" t="41042" r="19136" b="30409"/>
                <a:stretch>
                  <a:fillRect/>
                </a:stretch>
              </p:blipFill>
              <p:spPr bwMode="auto">
                <a:xfrm>
                  <a:off x="3408" y="2400"/>
                  <a:ext cx="720" cy="1536"/>
                </a:xfrm>
                <a:prstGeom prst="rect">
                  <a:avLst/>
                </a:prstGeom>
                <a:noFill/>
              </p:spPr>
            </p:pic>
            <p:sp>
              <p:nvSpPr>
                <p:cNvPr id="30733" name="Rectangle 13"/>
                <p:cNvSpPr>
                  <a:spLocks noChangeArrowheads="1"/>
                </p:cNvSpPr>
                <p:nvPr/>
              </p:nvSpPr>
              <p:spPr bwMode="auto">
                <a:xfrm>
                  <a:off x="3600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4128" y="2256"/>
                <a:ext cx="727" cy="1584"/>
                <a:chOff x="4128" y="2400"/>
                <a:chExt cx="727" cy="1584"/>
              </a:xfrm>
            </p:grpSpPr>
            <p:pic>
              <p:nvPicPr>
                <p:cNvPr id="30735" name="Picture 15" descr="bro35125_110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80864" t="41042" b="29517"/>
                <a:stretch>
                  <a:fillRect/>
                </a:stretch>
              </p:blipFill>
              <p:spPr bwMode="auto">
                <a:xfrm>
                  <a:off x="4128" y="2400"/>
                  <a:ext cx="727" cy="1584"/>
                </a:xfrm>
                <a:prstGeom prst="rect">
                  <a:avLst/>
                </a:prstGeom>
                <a:noFill/>
              </p:spPr>
            </p:pic>
            <p:sp>
              <p:nvSpPr>
                <p:cNvPr id="30736" name="Rectangle 16"/>
                <p:cNvSpPr>
                  <a:spLocks noChangeArrowheads="1"/>
                </p:cNvSpPr>
                <p:nvPr/>
              </p:nvSpPr>
              <p:spPr bwMode="auto">
                <a:xfrm>
                  <a:off x="44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30739" name="AutoShape 19"/>
              <p:cNvSpPr>
                <a:spLocks noChangeArrowheads="1"/>
              </p:cNvSpPr>
              <p:nvPr/>
            </p:nvSpPr>
            <p:spPr bwMode="auto">
              <a:xfrm>
                <a:off x="3552" y="1968"/>
                <a:ext cx="1104" cy="336"/>
              </a:xfrm>
              <a:prstGeom prst="wedgeRectCallout">
                <a:avLst>
                  <a:gd name="adj1" fmla="val 24005"/>
                  <a:gd name="adj2" fmla="val -2023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/>
                <a:r>
                  <a:rPr lang="en-US" sz="1400" b="1">
                    <a:latin typeface="Arial" pitchFamily="34" charset="0"/>
                  </a:rPr>
                  <a:t>Identical                          base sequences</a:t>
                </a:r>
              </a:p>
            </p:txBody>
          </p:sp>
        </p:grpSp>
      </p:grp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400425" y="-49213"/>
            <a:ext cx="395288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5’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4797425" y="5170488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5’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3806825" y="-381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3’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558925" y="5170488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3’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2752725" y="5170488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800000"/>
                </a:solidFill>
              </a:rPr>
              <a:t>5’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3819525" y="3049588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800000"/>
                </a:solidFill>
              </a:rPr>
              <a:t>5’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486025" y="3354388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800000"/>
                </a:solidFill>
              </a:rPr>
              <a:t>3’</a:t>
            </a: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3705225" y="5272088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800000"/>
                </a:solidFill>
              </a:rPr>
              <a:t>3’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1601788" y="6224588"/>
            <a:ext cx="754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Watson/Crick proposed mechanism of DNA  replication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" y="403448"/>
            <a:ext cx="8686800" cy="649288"/>
          </a:xfrm>
          <a:noFill/>
          <a:ln/>
        </p:spPr>
        <p:txBody>
          <a:bodyPr anchor="b"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Proposed Models of DNA Replication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292100" y="1296888"/>
            <a:ext cx="8458200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</a:rPr>
              <a:t>In the late 1950s, three different mechanisms were proposed for the replication of DNA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b="1" dirty="0">
                <a:solidFill>
                  <a:srgbClr val="000099"/>
                </a:solidFill>
                <a:latin typeface="Arial" pitchFamily="34" charset="0"/>
              </a:rPr>
              <a:t>Conservative model</a:t>
            </a:r>
          </a:p>
          <a:p>
            <a:pPr lvl="2">
              <a:buNone/>
            </a:pPr>
            <a:r>
              <a:rPr lang="en-US" sz="2000" dirty="0">
                <a:latin typeface="Arial" pitchFamily="34" charset="0"/>
              </a:rPr>
              <a:t>Both parental strands stay together after DNA replication</a:t>
            </a:r>
          </a:p>
          <a:p>
            <a:pPr lvl="1"/>
            <a:endParaRPr lang="en-US" sz="1400" dirty="0">
              <a:solidFill>
                <a:schemeClr val="hlink"/>
              </a:solidFill>
              <a:latin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</a:rPr>
              <a:t>Semiconservative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</a:rPr>
              <a:t> model</a:t>
            </a:r>
          </a:p>
          <a:p>
            <a:pPr lvl="2">
              <a:buNone/>
            </a:pPr>
            <a:r>
              <a:rPr lang="en-US" sz="2000" dirty="0">
                <a:latin typeface="Arial" pitchFamily="34" charset="0"/>
              </a:rPr>
              <a:t>The double-stranded DNA contains one parental and one daughter strand following replication</a:t>
            </a:r>
          </a:p>
          <a:p>
            <a:pPr lvl="1"/>
            <a:endParaRPr lang="en-US" sz="1400" dirty="0">
              <a:solidFill>
                <a:schemeClr val="hlink"/>
              </a:solidFill>
              <a:latin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400" b="1" dirty="0">
                <a:solidFill>
                  <a:srgbClr val="000099"/>
                </a:solidFill>
                <a:latin typeface="Arial" pitchFamily="34" charset="0"/>
              </a:rPr>
              <a:t>Dispersive model</a:t>
            </a:r>
          </a:p>
          <a:p>
            <a:pPr lvl="2">
              <a:buNone/>
            </a:pPr>
            <a:r>
              <a:rPr lang="en-US" sz="2000" dirty="0">
                <a:latin typeface="Arial" pitchFamily="34" charset="0"/>
              </a:rPr>
              <a:t>Parental and daughter DNA are interspersed in both strands following replication</a:t>
            </a:r>
            <a:endParaRPr lang="en-US" sz="16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286000" y="508000"/>
            <a:ext cx="5388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Three models for DNA replication</a:t>
            </a:r>
          </a:p>
        </p:txBody>
      </p:sp>
      <p:pic>
        <p:nvPicPr>
          <p:cNvPr id="32772" name="Picture 4" descr="bro35125_1102"/>
          <p:cNvPicPr>
            <a:picLocks noChangeAspect="1" noChangeArrowheads="1"/>
          </p:cNvPicPr>
          <p:nvPr/>
        </p:nvPicPr>
        <p:blipFill>
          <a:blip r:embed="rId2" cstate="print"/>
          <a:srcRect r="89381" b="34335"/>
          <a:stretch>
            <a:fillRect/>
          </a:stretch>
        </p:blipFill>
        <p:spPr bwMode="auto">
          <a:xfrm>
            <a:off x="273224" y="1219200"/>
            <a:ext cx="914400" cy="3894138"/>
          </a:xfrm>
          <a:prstGeom prst="rect">
            <a:avLst/>
          </a:prstGeom>
          <a:noFill/>
        </p:spPr>
      </p:pic>
      <p:pic>
        <p:nvPicPr>
          <p:cNvPr id="32773" name="Picture 5" descr="bro35125_1102"/>
          <p:cNvPicPr>
            <a:picLocks noChangeAspect="1" noChangeArrowheads="1"/>
          </p:cNvPicPr>
          <p:nvPr/>
        </p:nvPicPr>
        <p:blipFill>
          <a:blip r:embed="rId2" cstate="print"/>
          <a:srcRect l="10619" r="60178" b="79442"/>
          <a:stretch>
            <a:fillRect/>
          </a:stretch>
        </p:blipFill>
        <p:spPr bwMode="auto">
          <a:xfrm>
            <a:off x="1143000" y="1219200"/>
            <a:ext cx="2514600" cy="1219200"/>
          </a:xfrm>
          <a:prstGeom prst="rect">
            <a:avLst/>
          </a:prstGeom>
          <a:noFill/>
        </p:spPr>
      </p:pic>
      <p:pic>
        <p:nvPicPr>
          <p:cNvPr id="32774" name="Picture 6" descr="bro35125_1102"/>
          <p:cNvPicPr>
            <a:picLocks noChangeAspect="1" noChangeArrowheads="1"/>
          </p:cNvPicPr>
          <p:nvPr/>
        </p:nvPicPr>
        <p:blipFill>
          <a:blip r:embed="rId2" cstate="print"/>
          <a:srcRect l="10619" t="20558" r="60178" b="56313"/>
          <a:stretch>
            <a:fillRect/>
          </a:stretch>
        </p:blipFill>
        <p:spPr bwMode="auto">
          <a:xfrm>
            <a:off x="1143000" y="2438400"/>
            <a:ext cx="2514600" cy="1371600"/>
          </a:xfrm>
          <a:prstGeom prst="rect">
            <a:avLst/>
          </a:prstGeom>
          <a:noFill/>
        </p:spPr>
      </p:pic>
      <p:pic>
        <p:nvPicPr>
          <p:cNvPr id="32775" name="Picture 7" descr="bro35125_1102"/>
          <p:cNvPicPr>
            <a:picLocks noChangeAspect="1" noChangeArrowheads="1"/>
          </p:cNvPicPr>
          <p:nvPr/>
        </p:nvPicPr>
        <p:blipFill>
          <a:blip r:embed="rId2" cstate="print"/>
          <a:srcRect l="10619" t="43687" r="60178" b="40894"/>
          <a:stretch>
            <a:fillRect/>
          </a:stretch>
        </p:blipFill>
        <p:spPr bwMode="auto">
          <a:xfrm>
            <a:off x="1143000" y="3810000"/>
            <a:ext cx="2514600" cy="914400"/>
          </a:xfrm>
          <a:prstGeom prst="rect">
            <a:avLst/>
          </a:prstGeom>
          <a:noFill/>
        </p:spPr>
      </p:pic>
      <p:pic>
        <p:nvPicPr>
          <p:cNvPr id="32776" name="Picture 8" descr="bro35125_1102"/>
          <p:cNvPicPr>
            <a:picLocks noChangeAspect="1" noChangeArrowheads="1"/>
          </p:cNvPicPr>
          <p:nvPr/>
        </p:nvPicPr>
        <p:blipFill>
          <a:blip r:embed="rId2" cstate="print"/>
          <a:srcRect t="59106" r="61063" b="34335"/>
          <a:stretch>
            <a:fillRect/>
          </a:stretch>
        </p:blipFill>
        <p:spPr bwMode="auto">
          <a:xfrm>
            <a:off x="228600" y="4724400"/>
            <a:ext cx="3352800" cy="388938"/>
          </a:xfrm>
          <a:prstGeom prst="rect">
            <a:avLst/>
          </a:prstGeom>
          <a:noFill/>
        </p:spPr>
      </p:pic>
      <p:pic>
        <p:nvPicPr>
          <p:cNvPr id="32777" name="Picture 9" descr="bro35125_1102"/>
          <p:cNvPicPr>
            <a:picLocks noChangeAspect="1" noChangeArrowheads="1"/>
          </p:cNvPicPr>
          <p:nvPr/>
        </p:nvPicPr>
        <p:blipFill>
          <a:blip r:embed="rId2" cstate="print"/>
          <a:srcRect l="39822" t="59106" r="29204" b="34335"/>
          <a:stretch>
            <a:fillRect/>
          </a:stretch>
        </p:blipFill>
        <p:spPr bwMode="auto">
          <a:xfrm>
            <a:off x="3657600" y="4724400"/>
            <a:ext cx="2667000" cy="388938"/>
          </a:xfrm>
          <a:prstGeom prst="rect">
            <a:avLst/>
          </a:prstGeom>
          <a:noFill/>
        </p:spPr>
      </p:pic>
      <p:pic>
        <p:nvPicPr>
          <p:cNvPr id="32778" name="Picture 10" descr="bro35125_1102"/>
          <p:cNvPicPr>
            <a:picLocks noChangeAspect="1" noChangeArrowheads="1"/>
          </p:cNvPicPr>
          <p:nvPr/>
        </p:nvPicPr>
        <p:blipFill>
          <a:blip r:embed="rId2" cstate="print"/>
          <a:srcRect l="39822" r="29204" b="85866"/>
          <a:stretch>
            <a:fillRect/>
          </a:stretch>
        </p:blipFill>
        <p:spPr bwMode="auto">
          <a:xfrm>
            <a:off x="3657600" y="1219200"/>
            <a:ext cx="2667000" cy="838200"/>
          </a:xfrm>
          <a:prstGeom prst="rect">
            <a:avLst/>
          </a:prstGeom>
          <a:noFill/>
        </p:spPr>
      </p:pic>
      <p:pic>
        <p:nvPicPr>
          <p:cNvPr id="32779" name="Picture 11" descr="bro35125_1102"/>
          <p:cNvPicPr>
            <a:picLocks noChangeAspect="1" noChangeArrowheads="1"/>
          </p:cNvPicPr>
          <p:nvPr/>
        </p:nvPicPr>
        <p:blipFill>
          <a:blip r:embed="rId2" cstate="print"/>
          <a:srcRect l="39822" t="14134" r="29204" b="64023"/>
          <a:stretch>
            <a:fillRect/>
          </a:stretch>
        </p:blipFill>
        <p:spPr bwMode="auto">
          <a:xfrm>
            <a:off x="3657600" y="2057400"/>
            <a:ext cx="2667000" cy="1295400"/>
          </a:xfrm>
          <a:prstGeom prst="rect">
            <a:avLst/>
          </a:prstGeom>
          <a:noFill/>
        </p:spPr>
      </p:pic>
      <p:pic>
        <p:nvPicPr>
          <p:cNvPr id="32780" name="Picture 12" descr="bro35125_1102"/>
          <p:cNvPicPr>
            <a:picLocks noChangeAspect="1" noChangeArrowheads="1"/>
          </p:cNvPicPr>
          <p:nvPr/>
        </p:nvPicPr>
        <p:blipFill>
          <a:blip r:embed="rId2" cstate="print"/>
          <a:srcRect l="39822" t="35977" r="29204" b="39609"/>
          <a:stretch>
            <a:fillRect/>
          </a:stretch>
        </p:blipFill>
        <p:spPr bwMode="auto">
          <a:xfrm>
            <a:off x="3657600" y="3352800"/>
            <a:ext cx="2667000" cy="1447800"/>
          </a:xfrm>
          <a:prstGeom prst="rect">
            <a:avLst/>
          </a:prstGeom>
          <a:noFill/>
        </p:spPr>
      </p:pic>
      <p:pic>
        <p:nvPicPr>
          <p:cNvPr id="32781" name="Picture 13" descr="bro35125_1102"/>
          <p:cNvPicPr>
            <a:picLocks noChangeAspect="1" noChangeArrowheads="1"/>
          </p:cNvPicPr>
          <p:nvPr/>
        </p:nvPicPr>
        <p:blipFill>
          <a:blip r:embed="rId2" cstate="print"/>
          <a:srcRect l="70796" t="59106" b="34335"/>
          <a:stretch>
            <a:fillRect/>
          </a:stretch>
        </p:blipFill>
        <p:spPr bwMode="auto">
          <a:xfrm>
            <a:off x="6324600" y="4724400"/>
            <a:ext cx="2514600" cy="388938"/>
          </a:xfrm>
          <a:prstGeom prst="rect">
            <a:avLst/>
          </a:prstGeom>
          <a:noFill/>
        </p:spPr>
      </p:pic>
      <p:pic>
        <p:nvPicPr>
          <p:cNvPr id="32782" name="Picture 14" descr="bro35125_1102"/>
          <p:cNvPicPr>
            <a:picLocks noChangeAspect="1" noChangeArrowheads="1"/>
          </p:cNvPicPr>
          <p:nvPr/>
        </p:nvPicPr>
        <p:blipFill>
          <a:blip r:embed="rId2" cstate="print"/>
          <a:srcRect l="70796" b="85866"/>
          <a:stretch>
            <a:fillRect/>
          </a:stretch>
        </p:blipFill>
        <p:spPr bwMode="auto">
          <a:xfrm>
            <a:off x="6324600" y="1219200"/>
            <a:ext cx="2514600" cy="838200"/>
          </a:xfrm>
          <a:prstGeom prst="rect">
            <a:avLst/>
          </a:prstGeom>
          <a:noFill/>
        </p:spPr>
      </p:pic>
      <p:pic>
        <p:nvPicPr>
          <p:cNvPr id="32783" name="Picture 15" descr="bro35125_1102"/>
          <p:cNvPicPr>
            <a:picLocks noChangeAspect="1" noChangeArrowheads="1"/>
          </p:cNvPicPr>
          <p:nvPr/>
        </p:nvPicPr>
        <p:blipFill>
          <a:blip r:embed="rId2" cstate="print"/>
          <a:srcRect l="70796" t="14134" b="64023"/>
          <a:stretch>
            <a:fillRect/>
          </a:stretch>
        </p:blipFill>
        <p:spPr bwMode="auto">
          <a:xfrm>
            <a:off x="6324600" y="2057400"/>
            <a:ext cx="2514600" cy="1295400"/>
          </a:xfrm>
          <a:prstGeom prst="rect">
            <a:avLst/>
          </a:prstGeom>
          <a:noFill/>
        </p:spPr>
      </p:pic>
      <p:pic>
        <p:nvPicPr>
          <p:cNvPr id="32784" name="Picture 16" descr="bro35125_1102"/>
          <p:cNvPicPr>
            <a:picLocks noChangeAspect="1" noChangeArrowheads="1"/>
          </p:cNvPicPr>
          <p:nvPr/>
        </p:nvPicPr>
        <p:blipFill>
          <a:blip r:embed="rId2" cstate="print"/>
          <a:srcRect l="70796" t="35977" b="40894"/>
          <a:stretch>
            <a:fillRect/>
          </a:stretch>
        </p:blipFill>
        <p:spPr bwMode="auto">
          <a:xfrm>
            <a:off x="6324600" y="3352800"/>
            <a:ext cx="25146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58763" y="214313"/>
            <a:ext cx="8610600" cy="750887"/>
          </a:xfrm>
          <a:noFill/>
          <a:ln/>
        </p:spPr>
        <p:txBody>
          <a:bodyPr anchor="b"/>
          <a:lstStyle/>
          <a:p>
            <a:pPr algn="ctr"/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BACTERIAL  REPLICATION 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195263" y="1190625"/>
            <a:ext cx="8458200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</a:rPr>
              <a:t>DNA synthesis begins at a site termed the </a:t>
            </a:r>
            <a:r>
              <a:rPr lang="en-US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origin of replication</a:t>
            </a:r>
          </a:p>
          <a:p>
            <a:pPr lvl="2">
              <a:buNone/>
            </a:pPr>
            <a:r>
              <a:rPr lang="en-US" dirty="0">
                <a:latin typeface="Arial" pitchFamily="34" charset="0"/>
              </a:rPr>
              <a:t>Each bacterial chromosome has only one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</a:rPr>
              <a:t>Synthesis of DNA proceeds </a:t>
            </a:r>
            <a:r>
              <a:rPr lang="en-US" b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bidirectionally</a:t>
            </a:r>
            <a:r>
              <a:rPr lang="en-US" dirty="0">
                <a:latin typeface="Arial" pitchFamily="34" charset="0"/>
              </a:rPr>
              <a:t> around the bacterial chromosome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</a:rPr>
              <a:t>eventually meeting at the opposite side of the bacterial chromosome where replication ends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81402" y="0"/>
            <a:ext cx="5866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Overview of bacterial DNA replication</a:t>
            </a:r>
          </a:p>
        </p:txBody>
      </p:sp>
      <p:pic>
        <p:nvPicPr>
          <p:cNvPr id="36870" name="Picture 6" descr="bro35125_1104"/>
          <p:cNvPicPr>
            <a:picLocks noChangeAspect="1" noChangeArrowheads="1"/>
          </p:cNvPicPr>
          <p:nvPr/>
        </p:nvPicPr>
        <p:blipFill>
          <a:blip r:embed="rId2" cstate="print"/>
          <a:srcRect r="73451" b="61900"/>
          <a:stretch>
            <a:fillRect/>
          </a:stretch>
        </p:blipFill>
        <p:spPr bwMode="auto">
          <a:xfrm>
            <a:off x="228600" y="736600"/>
            <a:ext cx="2286000" cy="3886200"/>
          </a:xfrm>
          <a:prstGeom prst="rect">
            <a:avLst/>
          </a:prstGeom>
          <a:noFill/>
        </p:spPr>
      </p:pic>
      <p:pic>
        <p:nvPicPr>
          <p:cNvPr id="36871" name="Picture 7" descr="bro35125_1104"/>
          <p:cNvPicPr>
            <a:picLocks noChangeAspect="1" noChangeArrowheads="1"/>
          </p:cNvPicPr>
          <p:nvPr/>
        </p:nvPicPr>
        <p:blipFill>
          <a:blip r:embed="rId2" cstate="print"/>
          <a:srcRect l="26549" r="50443" b="61900"/>
          <a:stretch>
            <a:fillRect/>
          </a:stretch>
        </p:blipFill>
        <p:spPr bwMode="auto">
          <a:xfrm>
            <a:off x="2514600" y="736600"/>
            <a:ext cx="1981200" cy="3886200"/>
          </a:xfrm>
          <a:prstGeom prst="rect">
            <a:avLst/>
          </a:prstGeom>
          <a:noFill/>
        </p:spPr>
      </p:pic>
      <p:pic>
        <p:nvPicPr>
          <p:cNvPr id="36872" name="Picture 8" descr="bro35125_1104"/>
          <p:cNvPicPr>
            <a:picLocks noChangeAspect="1" noChangeArrowheads="1"/>
          </p:cNvPicPr>
          <p:nvPr/>
        </p:nvPicPr>
        <p:blipFill>
          <a:blip r:embed="rId2" cstate="print"/>
          <a:srcRect l="48672" t="2864" r="23894" b="64764"/>
          <a:stretch>
            <a:fillRect/>
          </a:stretch>
        </p:blipFill>
        <p:spPr bwMode="auto">
          <a:xfrm>
            <a:off x="4419600" y="609600"/>
            <a:ext cx="2362200" cy="3302000"/>
          </a:xfrm>
          <a:prstGeom prst="rect">
            <a:avLst/>
          </a:prstGeom>
          <a:noFill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65900" y="393700"/>
            <a:ext cx="2286000" cy="3886200"/>
            <a:chOff x="4128" y="576"/>
            <a:chExt cx="1440" cy="2448"/>
          </a:xfrm>
        </p:grpSpPr>
        <p:pic>
          <p:nvPicPr>
            <p:cNvPr id="36874" name="Picture 10" descr="bro35125_1104"/>
            <p:cNvPicPr>
              <a:picLocks noChangeAspect="1" noChangeArrowheads="1"/>
            </p:cNvPicPr>
            <p:nvPr/>
          </p:nvPicPr>
          <p:blipFill>
            <a:blip r:embed="rId2" cstate="print"/>
            <a:srcRect l="76106" b="61900"/>
            <a:stretch>
              <a:fillRect/>
            </a:stretch>
          </p:blipFill>
          <p:spPr bwMode="auto">
            <a:xfrm>
              <a:off x="4272" y="576"/>
              <a:ext cx="1296" cy="2448"/>
            </a:xfrm>
            <a:prstGeom prst="rect">
              <a:avLst/>
            </a:prstGeom>
            <a:noFill/>
          </p:spPr>
        </p:pic>
        <p:pic>
          <p:nvPicPr>
            <p:cNvPr id="36875" name="Picture 11" descr="bro35125_1104"/>
            <p:cNvPicPr>
              <a:picLocks noChangeAspect="1" noChangeArrowheads="1"/>
            </p:cNvPicPr>
            <p:nvPr/>
          </p:nvPicPr>
          <p:blipFill>
            <a:blip r:embed="rId2" cstate="print"/>
            <a:srcRect l="20354" t="14194" r="72566" b="79083"/>
            <a:stretch>
              <a:fillRect/>
            </a:stretch>
          </p:blipFill>
          <p:spPr bwMode="auto">
            <a:xfrm>
              <a:off x="4128" y="1584"/>
              <a:ext cx="384" cy="432"/>
            </a:xfrm>
            <a:prstGeom prst="rect">
              <a:avLst/>
            </a:prstGeom>
            <a:noFill/>
          </p:spPr>
        </p:pic>
      </p:grpSp>
      <p:pic>
        <p:nvPicPr>
          <p:cNvPr id="36880" name="Picture 16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l="1805" t="18889" b="29445"/>
          <a:stretch>
            <a:fillRect/>
          </a:stretch>
        </p:blipFill>
        <p:spPr>
          <a:xfrm>
            <a:off x="419100" y="3790950"/>
            <a:ext cx="5537200" cy="30670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77688" y="1225624"/>
            <a:ext cx="8686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  <a:cs typeface="Times New Roman" pitchFamily="18" charset="0"/>
              </a:rPr>
              <a:t>DNA </a:t>
            </a:r>
            <a:r>
              <a:rPr lang="en-US" sz="2800" b="1" dirty="0" err="1">
                <a:solidFill>
                  <a:srgbClr val="A50021"/>
                </a:solidFill>
                <a:latin typeface="Arial" pitchFamily="34" charset="0"/>
                <a:cs typeface="Times New Roman" pitchFamily="18" charset="0"/>
              </a:rPr>
              <a:t>helicase</a:t>
            </a:r>
            <a:r>
              <a:rPr lang="en-US" sz="2800" dirty="0">
                <a:latin typeface="Arial" pitchFamily="34" charset="0"/>
                <a:cs typeface="Times New Roman" pitchFamily="18" charset="0"/>
              </a:rPr>
              <a:t> separates the two DNA strands by breaking the hydrogen bonds between them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  <a:cs typeface="Times New Roman" pitchFamily="18" charset="0"/>
              </a:rPr>
              <a:t>This generates positive </a:t>
            </a:r>
            <a:r>
              <a:rPr lang="en-US" sz="2800" b="1" dirty="0" err="1">
                <a:solidFill>
                  <a:srgbClr val="A50021"/>
                </a:solidFill>
                <a:latin typeface="Arial" pitchFamily="34" charset="0"/>
                <a:cs typeface="Times New Roman" pitchFamily="18" charset="0"/>
              </a:rPr>
              <a:t>supercoiling</a:t>
            </a:r>
            <a:r>
              <a:rPr lang="en-US" sz="2800" dirty="0">
                <a:latin typeface="Arial" pitchFamily="34" charset="0"/>
                <a:cs typeface="Times New Roman" pitchFamily="18" charset="0"/>
              </a:rPr>
              <a:t> ahead of each replication fork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A50021"/>
                </a:solidFill>
                <a:latin typeface="Arial" pitchFamily="34" charset="0"/>
                <a:cs typeface="Times New Roman" pitchFamily="18" charset="0"/>
              </a:rPr>
              <a:t>DNA </a:t>
            </a:r>
            <a:r>
              <a:rPr lang="en-US" b="1" dirty="0" err="1">
                <a:solidFill>
                  <a:srgbClr val="A50021"/>
                </a:solidFill>
                <a:latin typeface="Arial" pitchFamily="34" charset="0"/>
                <a:cs typeface="Times New Roman" pitchFamily="18" charset="0"/>
              </a:rPr>
              <a:t>gyrase</a:t>
            </a:r>
            <a:r>
              <a:rPr lang="en-US" dirty="0">
                <a:latin typeface="Arial" pitchFamily="34" charset="0"/>
                <a:cs typeface="Times New Roman" pitchFamily="18" charset="0"/>
              </a:rPr>
              <a:t> travels ahead of the </a:t>
            </a:r>
            <a:r>
              <a:rPr lang="en-US" dirty="0" err="1">
                <a:latin typeface="Arial" pitchFamily="34" charset="0"/>
                <a:cs typeface="Times New Roman" pitchFamily="18" charset="0"/>
              </a:rPr>
              <a:t>helicase</a:t>
            </a:r>
            <a:r>
              <a:rPr lang="en-US" dirty="0">
                <a:latin typeface="Arial" pitchFamily="34" charset="0"/>
                <a:cs typeface="Times New Roman" pitchFamily="18" charset="0"/>
              </a:rPr>
              <a:t> and alleviates these </a:t>
            </a:r>
            <a:r>
              <a:rPr lang="en-US" dirty="0" err="1">
                <a:latin typeface="Arial" pitchFamily="34" charset="0"/>
                <a:cs typeface="Times New Roman" pitchFamily="18" charset="0"/>
              </a:rPr>
              <a:t>supercoils</a:t>
            </a:r>
            <a:endParaRPr lang="en-US" dirty="0">
              <a:latin typeface="Arial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A50021"/>
                </a:solidFill>
                <a:latin typeface="Arial" pitchFamily="34" charset="0"/>
                <a:cs typeface="Times New Roman" pitchFamily="18" charset="0"/>
              </a:rPr>
              <a:t>Single-strand binding proteins</a:t>
            </a:r>
            <a:r>
              <a:rPr lang="en-US" sz="2800" dirty="0">
                <a:latin typeface="Arial" pitchFamily="34" charset="0"/>
                <a:cs typeface="Times New Roman" pitchFamily="18" charset="0"/>
              </a:rPr>
              <a:t> bind to the separated DNA strands to keep them apart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  <a:cs typeface="Times New Roman" pitchFamily="18" charset="0"/>
              </a:rPr>
              <a:t>Then short (10 to 12 nucleotides) </a:t>
            </a:r>
            <a:r>
              <a:rPr lang="en-US" sz="2800" b="1" dirty="0">
                <a:solidFill>
                  <a:srgbClr val="A50021"/>
                </a:solidFill>
                <a:latin typeface="Arial" pitchFamily="34" charset="0"/>
                <a:cs typeface="Times New Roman" pitchFamily="18" charset="0"/>
              </a:rPr>
              <a:t>RNA primers</a:t>
            </a:r>
            <a:r>
              <a:rPr lang="en-US" sz="2800" dirty="0">
                <a:solidFill>
                  <a:schemeClr val="hlink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800" dirty="0">
                <a:latin typeface="Arial" pitchFamily="34" charset="0"/>
                <a:cs typeface="Times New Roman" pitchFamily="18" charset="0"/>
              </a:rPr>
              <a:t>are synthesized by </a:t>
            </a:r>
            <a:r>
              <a:rPr lang="en-US" sz="2800" b="1" dirty="0">
                <a:solidFill>
                  <a:srgbClr val="A50021"/>
                </a:solidFill>
                <a:latin typeface="Arial" pitchFamily="34" charset="0"/>
                <a:cs typeface="Times New Roman" pitchFamily="18" charset="0"/>
              </a:rPr>
              <a:t>DNA </a:t>
            </a:r>
            <a:r>
              <a:rPr lang="en-US" sz="2800" b="1" dirty="0" err="1">
                <a:solidFill>
                  <a:srgbClr val="A50021"/>
                </a:solidFill>
                <a:latin typeface="Arial" pitchFamily="34" charset="0"/>
                <a:cs typeface="Times New Roman" pitchFamily="18" charset="0"/>
              </a:rPr>
              <a:t>primase</a:t>
            </a:r>
            <a:endParaRPr lang="en-US" sz="2800" b="1" dirty="0">
              <a:solidFill>
                <a:srgbClr val="A50021"/>
              </a:solidFill>
              <a:latin typeface="Arial" pitchFamily="34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Arial" pitchFamily="34" charset="0"/>
                <a:cs typeface="Times New Roman" pitchFamily="18" charset="0"/>
              </a:rPr>
              <a:t>These short RNA strands start, or prime, DNA synthesis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258763" y="214313"/>
            <a:ext cx="8610600" cy="750887"/>
          </a:xfrm>
          <a:noFill/>
          <a:ln/>
        </p:spPr>
        <p:txBody>
          <a:bodyPr anchor="b"/>
          <a:lstStyle/>
          <a:p>
            <a:pPr algn="ctr"/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BACTERIAL  REPLICATION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bro35125_1106"/>
          <p:cNvPicPr>
            <a:picLocks noChangeAspect="1" noChangeArrowheads="1"/>
          </p:cNvPicPr>
          <p:nvPr/>
        </p:nvPicPr>
        <p:blipFill>
          <a:blip r:embed="rId2" cstate="print"/>
          <a:srcRect t="33839" r="5405" b="48253"/>
          <a:stretch>
            <a:fillRect/>
          </a:stretch>
        </p:blipFill>
        <p:spPr bwMode="auto">
          <a:xfrm>
            <a:off x="457200" y="381000"/>
            <a:ext cx="8001000" cy="2438400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657600" y="3048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5334000" y="381000"/>
            <a:ext cx="3048000" cy="711200"/>
          </a:xfrm>
          <a:prstGeom prst="wedgeRectCallout">
            <a:avLst>
              <a:gd name="adj1" fmla="val -124116"/>
              <a:gd name="adj2" fmla="val -287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lvl="1" eaLnBrk="0" hangingPunct="0"/>
            <a:endParaRPr lang="en-US" sz="1600">
              <a:latin typeface="Arial" pitchFamily="34" charset="0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5056188" y="396875"/>
            <a:ext cx="3392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0" hangingPunct="0"/>
            <a:r>
              <a:rPr lang="en-US" sz="1800" b="1">
                <a:latin typeface="Arial" pitchFamily="34" charset="0"/>
              </a:rPr>
              <a:t>Uses energy from ATP to unwind the duplex DNA</a:t>
            </a:r>
          </a:p>
        </p:txBody>
      </p:sp>
      <p:pic>
        <p:nvPicPr>
          <p:cNvPr id="40969" name="Picture 9" descr="bro35125_1106"/>
          <p:cNvPicPr>
            <a:picLocks noChangeAspect="1" noChangeArrowheads="1"/>
          </p:cNvPicPr>
          <p:nvPr/>
        </p:nvPicPr>
        <p:blipFill>
          <a:blip r:embed="rId2" cstate="print"/>
          <a:srcRect t="51747" r="5405" b="40977"/>
          <a:stretch>
            <a:fillRect/>
          </a:stretch>
        </p:blipFill>
        <p:spPr bwMode="auto">
          <a:xfrm>
            <a:off x="457200" y="2819400"/>
            <a:ext cx="8001000" cy="990600"/>
          </a:xfrm>
          <a:prstGeom prst="rect">
            <a:avLst/>
          </a:prstGeom>
          <a:noFill/>
        </p:spPr>
      </p:pic>
      <p:pic>
        <p:nvPicPr>
          <p:cNvPr id="40970" name="Picture 10" descr="bro35125_1106"/>
          <p:cNvPicPr>
            <a:picLocks noChangeAspect="1" noChangeArrowheads="1"/>
          </p:cNvPicPr>
          <p:nvPr/>
        </p:nvPicPr>
        <p:blipFill>
          <a:blip r:embed="rId2" cstate="print"/>
          <a:srcRect t="59023" r="5405" b="26089"/>
          <a:stretch>
            <a:fillRect/>
          </a:stretch>
        </p:blipFill>
        <p:spPr bwMode="auto">
          <a:xfrm>
            <a:off x="457200" y="3810000"/>
            <a:ext cx="8001000" cy="2027238"/>
          </a:xfrm>
          <a:prstGeom prst="rect">
            <a:avLst/>
          </a:prstGeom>
          <a:noFill/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743200" y="3670300"/>
            <a:ext cx="1955800" cy="1879600"/>
            <a:chOff x="1728" y="2312"/>
            <a:chExt cx="1232" cy="1184"/>
          </a:xfrm>
        </p:grpSpPr>
        <p:sp>
          <p:nvSpPr>
            <p:cNvPr id="40974" name="Oval 14"/>
            <p:cNvSpPr>
              <a:spLocks noChangeArrowheads="1"/>
            </p:cNvSpPr>
            <p:nvPr/>
          </p:nvSpPr>
          <p:spPr bwMode="auto">
            <a:xfrm>
              <a:off x="2496" y="2312"/>
              <a:ext cx="464" cy="440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SSB</a:t>
              </a:r>
            </a:p>
          </p:txBody>
        </p:sp>
        <p:sp>
          <p:nvSpPr>
            <p:cNvPr id="40976" name="Oval 16"/>
            <p:cNvSpPr>
              <a:spLocks noChangeArrowheads="1"/>
            </p:cNvSpPr>
            <p:nvPr/>
          </p:nvSpPr>
          <p:spPr bwMode="auto">
            <a:xfrm>
              <a:off x="1872" y="3056"/>
              <a:ext cx="464" cy="440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SSB</a:t>
              </a:r>
            </a:p>
          </p:txBody>
        </p:sp>
        <p:sp>
          <p:nvSpPr>
            <p:cNvPr id="40977" name="Oval 17"/>
            <p:cNvSpPr>
              <a:spLocks noChangeArrowheads="1"/>
            </p:cNvSpPr>
            <p:nvPr/>
          </p:nvSpPr>
          <p:spPr bwMode="auto">
            <a:xfrm>
              <a:off x="2488" y="3008"/>
              <a:ext cx="464" cy="440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SSB</a:t>
              </a:r>
            </a:p>
          </p:txBody>
        </p:sp>
        <p:sp>
          <p:nvSpPr>
            <p:cNvPr id="40978" name="Oval 18"/>
            <p:cNvSpPr>
              <a:spLocks noChangeArrowheads="1"/>
            </p:cNvSpPr>
            <p:nvPr/>
          </p:nvSpPr>
          <p:spPr bwMode="auto">
            <a:xfrm>
              <a:off x="1728" y="2344"/>
              <a:ext cx="464" cy="440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SSB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bro35125_1107"/>
          <p:cNvPicPr>
            <a:picLocks noChangeAspect="1" noChangeArrowheads="1"/>
          </p:cNvPicPr>
          <p:nvPr/>
        </p:nvPicPr>
        <p:blipFill>
          <a:blip r:embed="rId2" cstate="print"/>
          <a:srcRect l="27193" t="6325" b="25601"/>
          <a:stretch>
            <a:fillRect/>
          </a:stretch>
        </p:blipFill>
        <p:spPr bwMode="auto">
          <a:xfrm>
            <a:off x="228600" y="571500"/>
            <a:ext cx="8356600" cy="5416550"/>
          </a:xfrm>
          <a:prstGeom prst="rect">
            <a:avLst/>
          </a:prstGeom>
          <a:noFill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28600" y="6148388"/>
            <a:ext cx="64802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dimensional view of a replication fork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>
            <a:off x="4432300" y="1066800"/>
            <a:ext cx="19558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 rot="1423224">
            <a:off x="2601913" y="4273550"/>
            <a:ext cx="257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800000"/>
                </a:solidFill>
                <a:latin typeface="Arial" pitchFamily="34" charset="0"/>
              </a:rPr>
              <a:t>Direction of synthesis</a:t>
            </a:r>
          </a:p>
          <a:p>
            <a:r>
              <a:rPr lang="en-US" sz="1800" b="1">
                <a:solidFill>
                  <a:srgbClr val="800000"/>
                </a:solidFill>
                <a:latin typeface="Arial" pitchFamily="34" charset="0"/>
              </a:rPr>
              <a:t> on lagging strand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138613" y="260350"/>
            <a:ext cx="257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800000"/>
                </a:solidFill>
                <a:latin typeface="Arial" pitchFamily="34" charset="0"/>
              </a:rPr>
              <a:t>Direction of synthesis</a:t>
            </a:r>
          </a:p>
          <a:p>
            <a:r>
              <a:rPr lang="en-US" sz="1800" b="1">
                <a:solidFill>
                  <a:srgbClr val="800000"/>
                </a:solidFill>
                <a:latin typeface="Arial" pitchFamily="34" charset="0"/>
              </a:rPr>
              <a:t> on leading strand</a:t>
            </a:r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3543300" y="4025900"/>
            <a:ext cx="1168400" cy="5842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8442325" y="1141413"/>
            <a:ext cx="382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3’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8518525" y="1544638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Arial Black" pitchFamily="34" charset="0"/>
              </a:rPr>
              <a:t>5’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2841625" y="2090738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Arial Black" pitchFamily="34" charset="0"/>
              </a:rPr>
              <a:t>3’</a:t>
            </a: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5153025" y="3805238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Arial Black" pitchFamily="34" charset="0"/>
              </a:rPr>
              <a:t>5’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8531225" y="4173538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Arial Black" pitchFamily="34" charset="0"/>
              </a:rPr>
              <a:t>3’</a:t>
            </a: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8569325" y="4557713"/>
            <a:ext cx="382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5’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344850"/>
            <a:ext cx="2266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Mutations</a:t>
            </a:r>
            <a:endParaRPr lang="en-CA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9" y="1700808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Changes in the nucleotide sequence usually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due to an error in DNA replication. These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occur naturally at low levels (also known as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spontaneous mutations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); or by the effects of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Chemical agents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called mutagens; or by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physical agents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like radiation</a:t>
            </a:r>
            <a:endParaRPr lang="en-C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052736"/>
            <a:ext cx="8524321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Spontaneous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mutations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Mutations are changes in DNA sequence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occur with a </a:t>
            </a:r>
          </a:p>
          <a:p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frequency of 10</a:t>
            </a:r>
            <a:r>
              <a:rPr lang="en-CA" sz="2400" baseline="30000" dirty="0">
                <a:latin typeface="Times New Roman" pitchFamily="18" charset="0"/>
                <a:cs typeface="Times New Roman" pitchFamily="18" charset="0"/>
              </a:rPr>
              <a:t>–6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–10</a:t>
            </a:r>
            <a:r>
              <a:rPr lang="en-CA" sz="2400" baseline="30000" dirty="0">
                <a:latin typeface="Times New Roman" pitchFamily="18" charset="0"/>
                <a:cs typeface="Times New Roman" pitchFamily="18" charset="0"/>
              </a:rPr>
              <a:t>–8.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The mutations include:</a:t>
            </a:r>
          </a:p>
          <a:p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base substitutions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deletions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insertions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rearrangement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There are 3 types:</a:t>
            </a:r>
          </a:p>
          <a:p>
            <a:pPr marL="457200" indent="-457200">
              <a:buAutoNum type="alphaLcPeriod"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Silent mutations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single base substitution in the 3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base 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Nucleotide Position of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This results in No change in 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amino acid.</a:t>
            </a:r>
          </a:p>
          <a:p>
            <a:pPr marL="457200" indent="-45720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eriod" startAt="2"/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Missense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mutations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single base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Substitution in 1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2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base nucleotide position. This results in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a changed amino acids. A change in one A.A usually will have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little effect depending on where in  the polypeptide it occurs</a:t>
            </a:r>
          </a:p>
          <a:p>
            <a:pPr marL="457200" indent="-457200">
              <a:buAutoNum type="alphaLcPeriod" startAt="3"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Nonsense mutations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single base substitutions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457200" indent="-457200">
              <a:buAutoNum type="alphaLcPeriod" startAt="2"/>
            </a:pP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272842"/>
            <a:ext cx="3968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 of Mutation</a:t>
            </a:r>
            <a:endParaRPr lang="en-CA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FD5675-A54F-4EE9-9C24-06E8BC0EE1BC}"/>
              </a:ext>
            </a:extLst>
          </p:cNvPr>
          <p:cNvSpPr txBox="1"/>
          <p:nvPr/>
        </p:nvSpPr>
        <p:spPr>
          <a:xfrm>
            <a:off x="3563888" y="400889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CA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A7D12-8514-4A30-9B3F-616FB7FB20C2}"/>
              </a:ext>
            </a:extLst>
          </p:cNvPr>
          <p:cNvSpPr txBox="1"/>
          <p:nvPr/>
        </p:nvSpPr>
        <p:spPr>
          <a:xfrm>
            <a:off x="731541" y="1556792"/>
            <a:ext cx="733053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 defTabSz="685800"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objectives of this lecture are to:</a:t>
            </a:r>
          </a:p>
          <a:p>
            <a:pPr defTabSz="685800"/>
            <a:endParaRPr lang="en-C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685800">
              <a:buFontTx/>
              <a:buAutoNum type="arabicPeriod"/>
            </a:pPr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general properties of DNA &amp; RNA and its </a:t>
            </a:r>
          </a:p>
          <a:p>
            <a:pPr defTabSz="685800"/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molecular aspect as well as their replication process.</a:t>
            </a:r>
          </a:p>
          <a:p>
            <a:pPr marL="257175" indent="-257175" defTabSz="685800">
              <a:buFontTx/>
              <a:buAutoNum type="arabicPeriod"/>
            </a:pPr>
            <a:endParaRPr lang="en-C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Discuss the mutation and the mechanism of repair. </a:t>
            </a:r>
            <a:endParaRPr lang="en-CA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685800">
              <a:buFontTx/>
              <a:buAutoNum type="arabicPeriod"/>
            </a:pPr>
            <a:endParaRPr lang="en-C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Assign a practical exercise. </a:t>
            </a:r>
          </a:p>
        </p:txBody>
      </p:sp>
    </p:spTree>
    <p:extLst>
      <p:ext uri="{BB962C8B-B14F-4D97-AF65-F5344CB8AC3E}">
        <p14:creationId xmlns:p14="http://schemas.microsoft.com/office/powerpoint/2010/main" val="4210585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634" y="1067246"/>
            <a:ext cx="8582862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Frame Shift Mutations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addition or deletion of 1 or more bases, these are due to 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powerful mutagens; chemical or physical</a:t>
            </a:r>
          </a:p>
          <a:p>
            <a:pPr marL="457200" indent="-457200">
              <a:buAutoNum type="alphaLcPeriod"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Chemical mutagens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(used in research to study mutagenesis)</a:t>
            </a:r>
          </a:p>
          <a:p>
            <a:pPr marL="342900" indent="-3429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alkylating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agents. Add alkyl group</a:t>
            </a:r>
          </a:p>
          <a:p>
            <a:pPr marL="342900" indent="-3429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2. base analogs. Mimics a nitrogen base</a:t>
            </a:r>
          </a:p>
          <a:p>
            <a:pPr marL="342900" indent="-3429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3. intercalating agents. Inserts into DNA and pushes bases apart</a:t>
            </a:r>
          </a:p>
          <a:p>
            <a:pPr marL="342900" indent="-34290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Physical mutagens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nonionizing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radiation- causes the formation of T=T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dimers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UV</a:t>
            </a:r>
          </a:p>
          <a:p>
            <a:pPr marL="342900" indent="-3429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Light @260 nm</a:t>
            </a:r>
          </a:p>
          <a:p>
            <a:pPr marL="342900" indent="-3429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2. Ionizing radiation – damages DNA by causing the formation</a:t>
            </a:r>
          </a:p>
          <a:p>
            <a:pPr marL="342900" indent="-3429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of “free radicals” leading to mutations</a:t>
            </a:r>
          </a:p>
          <a:p>
            <a:pPr marL="342900" indent="-3429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X-rays, Gamma rays, alpha rays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188640"/>
            <a:ext cx="3968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 of Mutation</a:t>
            </a:r>
            <a:endParaRPr lang="en-CA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60648"/>
            <a:ext cx="6090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Repair Mechanisms of DNA</a:t>
            </a:r>
            <a:endParaRPr lang="en-CA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8493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Direct DNA repair</a:t>
            </a:r>
            <a:r>
              <a:rPr lang="en-US" dirty="0"/>
              <a:t>: Is the enzymatic removal of damage such as </a:t>
            </a:r>
            <a:r>
              <a:rPr lang="en-US" dirty="0" err="1"/>
              <a:t>Pyrimidine</a:t>
            </a:r>
            <a:r>
              <a:rPr lang="en-US" dirty="0"/>
              <a:t> </a:t>
            </a:r>
            <a:r>
              <a:rPr lang="en-US" dirty="0" err="1"/>
              <a:t>dimers</a:t>
            </a:r>
            <a:endParaRPr lang="en-US" dirty="0"/>
          </a:p>
          <a:p>
            <a:pPr marL="342900" indent="-342900"/>
            <a:r>
              <a:rPr lang="en-US" dirty="0"/>
              <a:t>      and </a:t>
            </a:r>
            <a:r>
              <a:rPr lang="en-US" dirty="0" err="1"/>
              <a:t>alkylated</a:t>
            </a:r>
            <a:r>
              <a:rPr lang="en-US" dirty="0"/>
              <a:t> bases.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132856"/>
            <a:ext cx="8619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>
                <a:solidFill>
                  <a:srgbClr val="C00000"/>
                </a:solidFill>
              </a:rPr>
              <a:t>. Excision repair</a:t>
            </a:r>
            <a:r>
              <a:rPr lang="en-US" dirty="0"/>
              <a:t>.. Is the excision of a DNA  segment contain the damage, followed by</a:t>
            </a:r>
          </a:p>
          <a:p>
            <a:r>
              <a:rPr lang="en-US" dirty="0"/>
              <a:t>    synthesis  of a new DNA strand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068960"/>
            <a:ext cx="8545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>
                <a:solidFill>
                  <a:srgbClr val="C00000"/>
                </a:solidFill>
              </a:rPr>
              <a:t>. </a:t>
            </a:r>
            <a:r>
              <a:rPr lang="en-US" dirty="0" err="1">
                <a:solidFill>
                  <a:srgbClr val="C00000"/>
                </a:solidFill>
              </a:rPr>
              <a:t>Recombinational</a:t>
            </a:r>
            <a:r>
              <a:rPr lang="en-US" dirty="0">
                <a:solidFill>
                  <a:srgbClr val="C00000"/>
                </a:solidFill>
              </a:rPr>
              <a:t> or </a:t>
            </a:r>
            <a:r>
              <a:rPr lang="en-US" dirty="0" err="1">
                <a:solidFill>
                  <a:srgbClr val="C00000"/>
                </a:solidFill>
              </a:rPr>
              <a:t>postreplication</a:t>
            </a:r>
            <a:r>
              <a:rPr lang="en-US" dirty="0">
                <a:solidFill>
                  <a:srgbClr val="C00000"/>
                </a:solidFill>
              </a:rPr>
              <a:t> repair</a:t>
            </a:r>
            <a:r>
              <a:rPr lang="en-US" dirty="0"/>
              <a:t>.. Is </a:t>
            </a:r>
            <a:r>
              <a:rPr lang="en-US"/>
              <a:t>the retrieval </a:t>
            </a:r>
            <a:r>
              <a:rPr lang="en-US" dirty="0"/>
              <a:t>of missing  information</a:t>
            </a:r>
          </a:p>
          <a:p>
            <a:r>
              <a:rPr lang="en-US" dirty="0"/>
              <a:t>     by genetic recombination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221088"/>
            <a:ext cx="8712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</a:t>
            </a:r>
            <a:r>
              <a:rPr lang="en-US" dirty="0">
                <a:solidFill>
                  <a:srgbClr val="C00000"/>
                </a:solidFill>
              </a:rPr>
              <a:t>The SOS response</a:t>
            </a:r>
            <a:r>
              <a:rPr lang="en-US" dirty="0"/>
              <a:t>.. Is the induction of many genes  after DNA damage or interruption</a:t>
            </a:r>
          </a:p>
          <a:p>
            <a:r>
              <a:rPr lang="en-US" dirty="0"/>
              <a:t>     of DNA replication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229200"/>
            <a:ext cx="7102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>
                <a:solidFill>
                  <a:srgbClr val="C00000"/>
                </a:solidFill>
              </a:rPr>
              <a:t>. Error-prone repair</a:t>
            </a:r>
            <a:r>
              <a:rPr lang="en-US" dirty="0"/>
              <a:t>..  Is the last resort of a bacterial cell before it dies. </a:t>
            </a:r>
          </a:p>
          <a:p>
            <a:r>
              <a:rPr lang="en-US" dirty="0"/>
              <a:t>    Random sequence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840" y="260648"/>
            <a:ext cx="272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C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072" y="1268760"/>
            <a:ext cx="8100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The science of </a:t>
            </a: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genetics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defines and analyzes </a:t>
            </a: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heredity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, or constancy and</a:t>
            </a:r>
          </a:p>
          <a:p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   change in the vast array of physiologic functions that form the properties of</a:t>
            </a:r>
          </a:p>
          <a:p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   organisms.</a:t>
            </a:r>
          </a:p>
          <a:p>
            <a:pPr>
              <a:buFont typeface="Wingdings" pitchFamily="2" charset="2"/>
              <a:buChar char="§"/>
            </a:pPr>
            <a:endParaRPr lang="en-CA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The basic unit of heredity is the </a:t>
            </a: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gene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, a segment of deoxyribonucleic acid</a:t>
            </a:r>
          </a:p>
          <a:p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   (DNA)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that encodes in its nucleotide sequence information for a specific</a:t>
            </a:r>
          </a:p>
          <a:p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   physiologic property.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3717032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phenotype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is an organism's observable characteristics or traits: such</a:t>
            </a:r>
          </a:p>
          <a:p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   as its morphology, development, biochemical or physiological</a:t>
            </a:r>
          </a:p>
          <a:p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   properties,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4953942"/>
            <a:ext cx="7596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enotype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is the genetic makeup of a cell, an organism, or an</a:t>
            </a:r>
          </a:p>
          <a:p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  individual (i.e. the specific allele makeup of the individual) usually</a:t>
            </a:r>
          </a:p>
          <a:p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  with reference to a specific character under consideration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332656"/>
            <a:ext cx="5571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Structure of DNA &amp; RNA</a:t>
            </a:r>
            <a:endParaRPr lang="en-CA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7" y="1196752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store the genetic information as a sequences of DNA 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bases called nucleotide,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Most DNA molecules are</a:t>
            </a:r>
          </a:p>
          <a:p>
            <a:pPr marL="457200" indent="-457200"/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                    double-stranded, with </a:t>
            </a:r>
            <a:r>
              <a:rPr lang="en-C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complementary base</a:t>
            </a:r>
          </a:p>
          <a:p>
            <a:pPr marL="457200" indent="-457200"/>
            <a:r>
              <a:rPr lang="en-C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C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(A-T; G- C) paired by hydrogen bonding with</a:t>
            </a:r>
          </a:p>
          <a:p>
            <a:pPr marL="457200" indent="-457200"/>
            <a:r>
              <a:rPr lang="en-C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CA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antiparallel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orientation</a:t>
            </a:r>
          </a:p>
          <a:p>
            <a:endParaRPr lang="en-C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	        - One strand is chemically oriented in a 5‘…… 3‘</a:t>
            </a:r>
          </a:p>
          <a:p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                     direction</a:t>
            </a:r>
          </a:p>
          <a:p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	        - Its complementary strand runs 3‘…… 5‘</a:t>
            </a:r>
          </a:p>
          <a:p>
            <a:r>
              <a:rPr lang="en-US" dirty="0"/>
              <a:t>	</a:t>
            </a:r>
            <a:endParaRPr lang="en-CA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466" y="1268760"/>
            <a:ext cx="65453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Component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phosphate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Functions as a structural part of nucleic acid</a:t>
            </a:r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56490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Component 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Ribose Sugar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A five carbon sugar that functions as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part of DNA backbone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365104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Component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Nitrogen bases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Functions…express genetic information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Purines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       Adenine A           Guanine G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pyrimidenies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  Thymine T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Cytocine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7601" y="260648"/>
            <a:ext cx="6682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Structure of DNA &amp; RNA cont.</a:t>
            </a:r>
            <a:endParaRPr lang="en-CA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4827" y="2564904"/>
            <a:ext cx="155753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285"/>
            <a:ext cx="6408712" cy="66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762938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RNA: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Ribonucleic acid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           Similar to DNA except: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RNA is single stranded</a:t>
            </a:r>
          </a:p>
          <a:p>
            <a:pPr marL="971550" lvl="1" indent="-514350"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RNA has a ribose sugar instead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deoxyribose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RNA has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Uracil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(U) instead of thymine</a:t>
            </a:r>
          </a:p>
          <a:p>
            <a:pPr marL="971550" lvl="1" indent="-514350"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RNA is always shorter than DNA.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7601" y="260648"/>
            <a:ext cx="6682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Structure of DNA &amp; RNA cont.</a:t>
            </a:r>
            <a:endParaRPr lang="en-CA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340" y="26064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 of RNA</a:t>
            </a:r>
            <a:endParaRPr lang="en-CA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268760"/>
            <a:ext cx="799288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(Ribosomal)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comprises the ribosome (site of protein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synthesis) 60% of a ribosome is made of RNA, the rest is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protein.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(Transfer)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carries A. Acids to the ribosome during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protein synthesis. Also known as the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Anticodon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mRNA (Messenger)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A complementary strand of RNA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equal in size to one gene (normally ˷ 1000 nucleotide).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”- coded info from DNA (bound for the ribosome)</a:t>
            </a:r>
          </a:p>
          <a:p>
            <a:pPr>
              <a:buFont typeface="Wingdings" pitchFamily="2" charset="2"/>
              <a:buChar char="Ø"/>
            </a:pPr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856" y="260648"/>
            <a:ext cx="2594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Replication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1170618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latin typeface="Times New Roman" pitchFamily="18" charset="0"/>
                <a:cs typeface="Times New Roman" pitchFamily="18" charset="0"/>
              </a:rPr>
              <a:t>The process of making an identical copy of a section of duplex (double-stranded) DNA, using existing DNA as a template for the synthesis of new DNA strands. In humans and other eukaryotes, replication occurs in the cell nucleus.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</TotalTime>
  <Words>980</Words>
  <Application>Microsoft Office PowerPoint</Application>
  <PresentationFormat>On-screen Show (4:3)</PresentationFormat>
  <Paragraphs>171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Constantia</vt:lpstr>
      <vt:lpstr>Majalla UI</vt:lpstr>
      <vt:lpstr>Times New Roman</vt:lpstr>
      <vt:lpstr>Wingdings</vt:lpstr>
      <vt:lpstr>Wingdings 2</vt:lpstr>
      <vt:lpstr>Flow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Proposed Models of DNA Replication</vt:lpstr>
      <vt:lpstr>PowerPoint Presentation</vt:lpstr>
      <vt:lpstr>BACTERIAL  REPLICATION </vt:lpstr>
      <vt:lpstr>PowerPoint Presentation</vt:lpstr>
      <vt:lpstr>BACTERIAL  REPLICATION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nidham</dc:creator>
  <cp:lastModifiedBy>Nidham Jamalludeen</cp:lastModifiedBy>
  <cp:revision>7</cp:revision>
  <dcterms:created xsi:type="dcterms:W3CDTF">2012-10-25T06:28:00Z</dcterms:created>
  <dcterms:modified xsi:type="dcterms:W3CDTF">2018-09-16T20:22:05Z</dcterms:modified>
</cp:coreProperties>
</file>